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</p:sldIdLst>
  <p:sldSz cy="6858000" cx="12192000"/>
  <p:notesSz cx="6858000" cy="9144000"/>
  <p:embeddedFontLst>
    <p:embeddedFont>
      <p:font typeface="Work Sans Light"/>
      <p:regular r:id="rId99"/>
      <p:bold r:id="rId100"/>
      <p:italic r:id="rId101"/>
      <p:boldItalic r:id="rId102"/>
    </p:embeddedFont>
    <p:embeddedFont>
      <p:font typeface="Work Sans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7" roundtripDataSignature="AMtx7mgdBP1C3YMnrp1tQn/LAQ304xJu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customschemas.google.com/relationships/presentationmetadata" Target="metadata"/><Relationship Id="rId106" Type="http://schemas.openxmlformats.org/officeDocument/2006/relationships/font" Target="fonts/WorkSans-boldItalic.fntdata"/><Relationship Id="rId105" Type="http://schemas.openxmlformats.org/officeDocument/2006/relationships/font" Target="fonts/WorkSans-italic.fntdata"/><Relationship Id="rId104" Type="http://schemas.openxmlformats.org/officeDocument/2006/relationships/font" Target="fonts/WorkSans-bold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WorkSans-regular.fntdata"/><Relationship Id="rId102" Type="http://schemas.openxmlformats.org/officeDocument/2006/relationships/font" Target="fonts/WorkSansLight-boldItalic.fntdata"/><Relationship Id="rId101" Type="http://schemas.openxmlformats.org/officeDocument/2006/relationships/font" Target="fonts/WorkSansLight-italic.fntdata"/><Relationship Id="rId100" Type="http://schemas.openxmlformats.org/officeDocument/2006/relationships/font" Target="fonts/WorkSansLight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font" Target="fonts/WorkSansLight-regular.fntdata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f119c55a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f119c55a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8f119c55a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1f569fe1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1f569fe1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11f569fe1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503a0bc9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503a0bc9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f503a0bc9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503a0bc9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503a0bc9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f503a0bc9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8d1b13f5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8d1b13f5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c8d1b13f5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8d1b13f5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8d1b13f5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c8d1b13f54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18f9668dd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c18f9668dd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8f9668d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c18f9668d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18f9668dd_2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c18f9668dd_2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18f9668dd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c18f9668dd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18f9668d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18f9668d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c18f9668d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2b84f2a0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202b84f2a0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2b84f2a0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02b84f2a0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2b84f2a0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202b84f2a0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2b84f2a0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02b84f2a0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2b84f2a0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02b84f2a0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2b84f2a0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02b84f2a0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2b84f2a03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02b84f2a03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2b84f2a0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02b84f2a0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19bc87fc8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119bc87fc8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19bc87fc8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119bc87fc8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8f9668dd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c18f9668dd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18f9668dd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c18f9668dd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19b957dd8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2119b957dd8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18f9668d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2c18f9668d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1f5bc1937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11f5bc1937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11f5bc1937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211f5bc1937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1f5bc1937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11f5bc1937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1f5bc193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211f5bc193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1f5bc1937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11f5bc1937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1f5bc1937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211f5bc1937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18f9668d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18f9668d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c18f9668d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8f9668d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2c18f9668d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19bc87fc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19bc87fc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119bc87fc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19bc87fc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19bc87fc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119bc87fc8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119bc87fc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119bc87fc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119bc87fc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19bc87fc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19bc87fc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119bc87fc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19bc87fc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19bc87fc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119bc87fc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19bc87fc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19bc87fc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119bc87fc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19bc87fc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19bc87fc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119bc87fc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19bc87fc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19bc87fc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119bc87fc8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19bc87fc8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19bc87fc8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119bc87fc8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19bc87fc8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19bc87fc8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119bc87fc8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18f9668d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c18f9668d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119bc87fc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119bc87fc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119bc87fc8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19bc87fc8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19bc87fc8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119bc87fc8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1f569fe1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1f569fe1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11f569fe1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1f569fe1e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11f569fe1e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11f569fe1e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11f569fe1e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11f569fe1e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11f569fe1e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1f569fe1e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11f569fe1e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11f569fe1e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1f569fe1e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11f569fe1e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11f569fe1e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1f569fe1e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11f569fe1e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11f569fe1e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11f569fe1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11f569fe1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11f569fe1e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11f569fe1e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11f569fe1e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11f569fe1e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18f9668d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c18f9668d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11f569fe1e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11f569fe1e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11f569fe1e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11f569fe1e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11f569fe1e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11f569fe1e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11f569fe1e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11f569fe1e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11f569fe1e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19b957dd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2119b957dd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51ff09f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2151ff09f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19b957dd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2119b957dd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11f569fe1e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6" name="Google Shape;606;g211f569fe1e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11f569fe1e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5" name="Google Shape;615;g211f569fe1e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1f569fe1e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211f569fe1e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11f569fe1e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211f569fe1e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11f569fe1e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g211f569fe1e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119b957dd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g2119b957dd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119b957dd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2119b957dd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119b957dd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2119b957dd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11bfc7369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g211bfc7369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19b957dd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g2119b957dd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11f569fe1e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11f569fe1e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11f569fe1e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g211f569fe1e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11f569fe1e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211f569fe1e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119b957dd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g2119b957dd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18f9668dd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c18f9668dd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119b957dd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g2119b957dd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c18f9668dd_3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4" name="Google Shape;724;g2c18f9668dd_3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f53331d5d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f53331d5d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1f53331d5d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007f3d4b3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3007f3d4b3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g3007f3d4b3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07f3d4b3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007f3d4b3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3007f3d4b3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07f3d4b3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0" name="Google Shape;760;g3007f3d4b3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007f3d4b3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7" name="Google Shape;767;g3007f3d4b3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07f3d4b3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4" name="Google Shape;774;g3007f3d4b3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007f3d4b34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2" name="Google Shape;782;g3007f3d4b34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007f3d4b34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g3007f3d4b34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18f9668d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18f9668d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c18f9668d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007f3d4b34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3" name="Google Shape;803;g3007f3d4b34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007f3d4b34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g3007f3d4b34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007f3d4b34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g3007f3d4b34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007f3d4b34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1" name="Google Shape;831;g3007f3d4b34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hyperlink" Target="https://docs.google.com/document/d/1YRRCNzBDF5SmWh-4mdvSdzq5Yw3VAEz56HpBg1lWtag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7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64.png"/><Relationship Id="rId5" Type="http://schemas.openxmlformats.org/officeDocument/2006/relationships/hyperlink" Target="https://drive.google.com/file/d/11vJB6_dlm9OgejAshBj5B-61WnQtL4N4/view?usp=sharin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Relationship Id="rId4" Type="http://schemas.openxmlformats.org/officeDocument/2006/relationships/image" Target="../media/image7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Relationship Id="rId4" Type="http://schemas.openxmlformats.org/officeDocument/2006/relationships/image" Target="../media/image8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png"/><Relationship Id="rId4" Type="http://schemas.openxmlformats.org/officeDocument/2006/relationships/image" Target="../media/image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png"/><Relationship Id="rId4" Type="http://schemas.openxmlformats.org/officeDocument/2006/relationships/image" Target="../media/image9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Relationship Id="rId4" Type="http://schemas.openxmlformats.org/officeDocument/2006/relationships/image" Target="../media/image10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3.png"/><Relationship Id="rId4" Type="http://schemas.openxmlformats.org/officeDocument/2006/relationships/image" Target="../media/image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2.png"/><Relationship Id="rId4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3.png"/><Relationship Id="rId4" Type="http://schemas.openxmlformats.org/officeDocument/2006/relationships/image" Target="../media/image10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Relationship Id="rId4" Type="http://schemas.openxmlformats.org/officeDocument/2006/relationships/image" Target="../media/image11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Relationship Id="rId4" Type="http://schemas.openxmlformats.org/officeDocument/2006/relationships/hyperlink" Target="https://docs.google.com/spreadsheets/d/1IuIzA2TVVEoybQIuheN-hdQ1qChAXL6v/edit?usp=drive_link&amp;ouid=114092816874464722146&amp;rtpof=true&amp;sd=true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Relationship Id="rId4" Type="http://schemas.openxmlformats.org/officeDocument/2006/relationships/hyperlink" Target="https://docs.google.com/document/d/1CfyUzYLtq59zEUSl0VZZ7KCZjNAc5VXywFqz_r3VevY/edit?usp=sharing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Relationship Id="rId4" Type="http://schemas.openxmlformats.org/officeDocument/2006/relationships/image" Target="../media/image1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png"/><Relationship Id="rId4" Type="http://schemas.openxmlformats.org/officeDocument/2006/relationships/image" Target="../media/image109.png"/><Relationship Id="rId5" Type="http://schemas.openxmlformats.org/officeDocument/2006/relationships/image" Target="../media/image103.png"/><Relationship Id="rId6" Type="http://schemas.openxmlformats.org/officeDocument/2006/relationships/image" Target="../media/image10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.png"/><Relationship Id="rId4" Type="http://schemas.openxmlformats.org/officeDocument/2006/relationships/image" Target="../media/image114.png"/><Relationship Id="rId5" Type="http://schemas.openxmlformats.org/officeDocument/2006/relationships/image" Target="../media/image110.png"/><Relationship Id="rId6" Type="http://schemas.openxmlformats.org/officeDocument/2006/relationships/image" Target="../media/image11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.png"/><Relationship Id="rId4" Type="http://schemas.openxmlformats.org/officeDocument/2006/relationships/image" Target="../media/image106.png"/><Relationship Id="rId5" Type="http://schemas.openxmlformats.org/officeDocument/2006/relationships/image" Target="../media/image104.png"/><Relationship Id="rId6" Type="http://schemas.openxmlformats.org/officeDocument/2006/relationships/image" Target="../media/image1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.png"/><Relationship Id="rId4" Type="http://schemas.openxmlformats.org/officeDocument/2006/relationships/image" Target="../media/image107.png"/><Relationship Id="rId5" Type="http://schemas.openxmlformats.org/officeDocument/2006/relationships/image" Target="../media/image118.png"/><Relationship Id="rId6" Type="http://schemas.openxmlformats.org/officeDocument/2006/relationships/image" Target="../media/image1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.png"/><Relationship Id="rId4" Type="http://schemas.openxmlformats.org/officeDocument/2006/relationships/hyperlink" Target="https://docs.google.com/document/d/1R5tTuE3b-6fIWyAey_GzuYZ_3drymp1Q5oQTbywIzkE/edit?usp=sharing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.png"/><Relationship Id="rId4" Type="http://schemas.openxmlformats.org/officeDocument/2006/relationships/image" Target="../media/image13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png"/><Relationship Id="rId4" Type="http://schemas.openxmlformats.org/officeDocument/2006/relationships/image" Target="../media/image11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.png"/><Relationship Id="rId4" Type="http://schemas.openxmlformats.org/officeDocument/2006/relationships/image" Target="../media/image1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.png"/><Relationship Id="rId4" Type="http://schemas.openxmlformats.org/officeDocument/2006/relationships/image" Target="../media/image128.png"/><Relationship Id="rId5" Type="http://schemas.openxmlformats.org/officeDocument/2006/relationships/image" Target="../media/image131.png"/><Relationship Id="rId6" Type="http://schemas.openxmlformats.org/officeDocument/2006/relationships/hyperlink" Target="https://docs.google.com/spreadsheets/d/1XyChTk7IYHXrHwW0DA22LJvsGm7S4sgr/edit?usp=sharing&amp;ouid=105357909066194524160&amp;rtpof=true&amp;sd=true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.png"/><Relationship Id="rId4" Type="http://schemas.openxmlformats.org/officeDocument/2006/relationships/image" Target="../media/image121.png"/><Relationship Id="rId5" Type="http://schemas.openxmlformats.org/officeDocument/2006/relationships/image" Target="../media/image12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.png"/><Relationship Id="rId4" Type="http://schemas.openxmlformats.org/officeDocument/2006/relationships/image" Target="../media/image123.png"/><Relationship Id="rId5" Type="http://schemas.openxmlformats.org/officeDocument/2006/relationships/image" Target="../media/image1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.png"/><Relationship Id="rId4" Type="http://schemas.openxmlformats.org/officeDocument/2006/relationships/image" Target="../media/image127.png"/><Relationship Id="rId5" Type="http://schemas.openxmlformats.org/officeDocument/2006/relationships/image" Target="../media/image1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.png"/><Relationship Id="rId4" Type="http://schemas.openxmlformats.org/officeDocument/2006/relationships/image" Target="../media/image126.png"/><Relationship Id="rId5" Type="http://schemas.openxmlformats.org/officeDocument/2006/relationships/hyperlink" Target="https://drive.google.com/file/d/11UtdamfPhAGnqThAML6tuisPoW5k0d42/view?usp=sharing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5.png"/><Relationship Id="rId4" Type="http://schemas.openxmlformats.org/officeDocument/2006/relationships/image" Target="../media/image1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.png"/><Relationship Id="rId4" Type="http://schemas.openxmlformats.org/officeDocument/2006/relationships/image" Target="../media/image130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.png"/><Relationship Id="rId4" Type="http://schemas.openxmlformats.org/officeDocument/2006/relationships/image" Target="../media/image125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LOPEZ2709/INFINITYHORIZONS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.png"/><Relationship Id="rId4" Type="http://schemas.openxmlformats.org/officeDocument/2006/relationships/image" Target="../media/image12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hyperlink" Target="https://drive.google.com/drive/folders/1b_-8grGQoBlYC6nR46nAN05JRLsfFkVh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.png"/><Relationship Id="rId4" Type="http://schemas.openxmlformats.org/officeDocument/2006/relationships/image" Target="../media/image125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"/>
          <p:cNvSpPr txBox="1"/>
          <p:nvPr/>
        </p:nvSpPr>
        <p:spPr>
          <a:xfrm>
            <a:off x="3604053" y="3463725"/>
            <a:ext cx="498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Alejandra Florez Guarnizo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Esteban Lopez Melo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Leonardo Beltran Peña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Kristin Vanessa Restrepo Moreno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Ficha: 2900612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f119c55aa_1_1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8f119c55aa_1_1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g28f119c55a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625" y="1200650"/>
            <a:ext cx="3924700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8f119c55aa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186" y="1200650"/>
            <a:ext cx="3755189" cy="56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1f569fe1e_0_4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11f569fe1e_0_4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g211f569fe1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617" y="1200650"/>
            <a:ext cx="3852084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11f569fe1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025" y="1316150"/>
            <a:ext cx="3852075" cy="422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11f569fe1e_0_4"/>
          <p:cNvSpPr txBox="1"/>
          <p:nvPr/>
        </p:nvSpPr>
        <p:spPr>
          <a:xfrm>
            <a:off x="10795725" y="5995375"/>
            <a:ext cx="128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Entrevistas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503a0bc92_0_4"/>
          <p:cNvSpPr/>
          <p:nvPr/>
        </p:nvSpPr>
        <p:spPr>
          <a:xfrm>
            <a:off x="382325" y="768700"/>
            <a:ext cx="2595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f503a0bc92_0_4"/>
          <p:cNvSpPr txBox="1"/>
          <p:nvPr/>
        </p:nvSpPr>
        <p:spPr>
          <a:xfrm>
            <a:off x="382325" y="3425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g1f503a0bc92_0_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64" y="1553700"/>
            <a:ext cx="6065676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f503a0bc92_0_1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2" y="2028950"/>
            <a:ext cx="4934451" cy="30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f503a0bc92_0_10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f503a0bc92_0_10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g1f503a0bc92_0_1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79" y="1777904"/>
            <a:ext cx="5340474" cy="33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d1b13f54_1_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8d1b13f54_1_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2c8d1b13f54_1_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00" y="2008678"/>
            <a:ext cx="5261424" cy="32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c8d1b13f54_1_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400" y="1503153"/>
            <a:ext cx="5925450" cy="36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8d1b13f54_1_1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c8d1b13f54_1_1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g2c8d1b13f54_1_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97" y="2197625"/>
            <a:ext cx="5684700" cy="35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8d1b13f54_1_1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501" y="1585088"/>
            <a:ext cx="5417076" cy="3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18f9668dd_2_55"/>
          <p:cNvSpPr/>
          <p:nvPr/>
        </p:nvSpPr>
        <p:spPr>
          <a:xfrm>
            <a:off x="1249824" y="1389050"/>
            <a:ext cx="69402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c18f9668dd_2_55"/>
          <p:cNvSpPr txBox="1"/>
          <p:nvPr/>
        </p:nvSpPr>
        <p:spPr>
          <a:xfrm>
            <a:off x="1137025" y="9414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g2c18f9668dd_2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50" y="2409900"/>
            <a:ext cx="5557725" cy="32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c18f9668dd_2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204" y="2347838"/>
            <a:ext cx="5412096" cy="3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18f9668dd_2_6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18f9668dd_2_6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2c18f9668dd_2_65"/>
          <p:cNvSpPr txBox="1"/>
          <p:nvPr/>
        </p:nvSpPr>
        <p:spPr>
          <a:xfrm>
            <a:off x="1022725" y="2858045"/>
            <a:ext cx="1157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g2c18f9668dd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25" y="2529570"/>
            <a:ext cx="5148194" cy="320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c18f9668dd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6194" y="2529570"/>
            <a:ext cx="4948652" cy="320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18f9668dd_2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c18f9668dd_2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g2c18f9668dd_2_71"/>
          <p:cNvSpPr txBox="1"/>
          <p:nvPr/>
        </p:nvSpPr>
        <p:spPr>
          <a:xfrm>
            <a:off x="2052925" y="1490850"/>
            <a:ext cx="10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2c18f9668dd_2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50" y="2356450"/>
            <a:ext cx="56292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c18f9668dd_2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5075" y="2346925"/>
            <a:ext cx="56197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18f9668dd_2_8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18f9668dd_2_8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2c18f9668dd_2_8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g2c18f9668dd_2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163" y="2618250"/>
            <a:ext cx="455163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18f9668dd_2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298" y="2618250"/>
            <a:ext cx="4757360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8f9668dd_0_11"/>
          <p:cNvSpPr txBox="1"/>
          <p:nvPr/>
        </p:nvSpPr>
        <p:spPr>
          <a:xfrm>
            <a:off x="2095562" y="568825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g2c18f9668dd_0_11"/>
          <p:cNvSpPr txBox="1"/>
          <p:nvPr/>
        </p:nvSpPr>
        <p:spPr>
          <a:xfrm>
            <a:off x="7935725" y="1245325"/>
            <a:ext cx="2311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Nombre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g2c18f9668dd_0_11"/>
          <p:cNvSpPr txBox="1"/>
          <p:nvPr/>
        </p:nvSpPr>
        <p:spPr>
          <a:xfrm>
            <a:off x="8229125" y="3722400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Frase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g2c18f9668dd_0_11"/>
          <p:cNvSpPr txBox="1"/>
          <p:nvPr/>
        </p:nvSpPr>
        <p:spPr>
          <a:xfrm>
            <a:off x="5795400" y="2049900"/>
            <a:ext cx="6396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tours, consultas, y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publicación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destinos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turísticos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(I.H.T)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2c18f9668dd_0_11"/>
          <p:cNvSpPr txBox="1"/>
          <p:nvPr/>
        </p:nvSpPr>
        <p:spPr>
          <a:xfrm>
            <a:off x="7363025" y="4760525"/>
            <a:ext cx="34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stop traveling</a:t>
            </a:r>
            <a:endParaRPr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g2c18f9668dd_0_11" title="Logo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38" y="1245325"/>
            <a:ext cx="5058425" cy="52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2b84f2a03_0_1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02b84f2a03_0_1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202b84f2a03_0_1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g202b84f2a0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658375"/>
            <a:ext cx="5369083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02b84f2a03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083" y="2704550"/>
            <a:ext cx="56292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2b84f2a03_0_1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02b84f2a03_0_1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g202b84f2a03_0_1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g202b84f2a0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88" y="2598225"/>
            <a:ext cx="542531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02b84f2a0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201" y="2598225"/>
            <a:ext cx="51101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2b84f2a03_0_2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02b84f2a03_0_2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g202b84f2a03_0_22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g202b84f2a03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00" y="2535638"/>
            <a:ext cx="4825518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02b84f2a03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993" y="2535650"/>
            <a:ext cx="456080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2b84f2a03_0_2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02b84f2a03_0_2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g202b84f2a03_0_28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g202b84f2a0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63" y="2619050"/>
            <a:ext cx="4553024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02b84f2a0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962" y="2619050"/>
            <a:ext cx="4348127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2b84f2a03_0_40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02b84f2a03_0_40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g202b84f2a03_0_40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g202b84f2a0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825" y="2212350"/>
            <a:ext cx="4550899" cy="38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02b84f2a03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949" y="2694613"/>
            <a:ext cx="435942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2b84f2a03_0_52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02b84f2a03_0_52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202b84f2a03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13" y="2484375"/>
            <a:ext cx="4631520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02b84f2a03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951" y="2484375"/>
            <a:ext cx="4895656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2b84f2a03_0_46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02b84f2a03_0_46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g202b84f2a03_0_46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g202b84f2a03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13" y="2556875"/>
            <a:ext cx="4363316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02b84f2a03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629" y="2556875"/>
            <a:ext cx="508986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2b84f2a03_0_58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02b84f2a03_0_58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g202b84f2a03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700" y="2401500"/>
            <a:ext cx="5396711" cy="28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02b84f2a03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500" y="2106025"/>
            <a:ext cx="5014575" cy="3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19bc87fc8_0_9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119bc87fc8_0_9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g2119bc87fc8_0_95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g2119bc87fc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050" y="2471625"/>
            <a:ext cx="4778725" cy="31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119bc87fc8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125" y="2597138"/>
            <a:ext cx="5431641" cy="28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19bc87fc8_0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119bc87fc8_0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g2119bc87fc8_0_7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g2119bc87fc8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0" y="2546525"/>
            <a:ext cx="558165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119bc87fc8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200" y="2460800"/>
            <a:ext cx="55911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18f9668dd_3_1"/>
          <p:cNvSpPr/>
          <p:nvPr/>
        </p:nvSpPr>
        <p:spPr>
          <a:xfrm>
            <a:off x="1249825" y="2171000"/>
            <a:ext cx="42366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18f9668dd_3_1"/>
          <p:cNvSpPr txBox="1"/>
          <p:nvPr/>
        </p:nvSpPr>
        <p:spPr>
          <a:xfrm>
            <a:off x="1145900" y="17318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2c18f9668dd_3_1"/>
          <p:cNvSpPr txBox="1"/>
          <p:nvPr/>
        </p:nvSpPr>
        <p:spPr>
          <a:xfrm>
            <a:off x="1145891" y="3023111"/>
            <a:ext cx="94218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sistema de información integral que permita ofrecer experiencias turísticas personalizadas y gestionar reservas e itinerarios de manera eficiente para todo tipo de clientes, mejorando la satisfacción y facilitando la planificación de viajes.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18f9668dd_2_133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2c18f9668dd_2_133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g2c18f9668dd_2_133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g2c18f9668dd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50" y="1904600"/>
            <a:ext cx="55721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c18f9668dd_2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725" y="1590263"/>
            <a:ext cx="55721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c18f9668dd_2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213" y="4208563"/>
            <a:ext cx="55626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c18f9668dd_2_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3425" y="4022838"/>
            <a:ext cx="56007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19b957dd8_2_4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119b957dd8_2_4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g2119b957dd8_2_4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g2119b957dd8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50" y="1997825"/>
            <a:ext cx="55816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119b957dd8_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00" y="1958513"/>
            <a:ext cx="4973487" cy="2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119b957dd8_2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25" y="4334688"/>
            <a:ext cx="56007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119b957dd8_2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2538" y="4315638"/>
            <a:ext cx="55626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18f9668dd_3_46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c18f9668dd_3_46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g2c18f9668dd_3_46" title="BPM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788" y="1192850"/>
            <a:ext cx="7690431" cy="54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1f5bc1937_1_2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11f5bc1937_1_2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9" name="Google Shape;379;g211f5bc1937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" y="1269325"/>
            <a:ext cx="12192000" cy="504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1f5bc1937_1_3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11f5bc1937_1_3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g211f5bc1937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38" y="1196150"/>
            <a:ext cx="11323725" cy="5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1f5bc1937_1_41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11f5bc1937_1_41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g211f5bc1937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88" y="1235250"/>
            <a:ext cx="11098025" cy="5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1f5bc1937_1_4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11f5bc1937_1_4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g211f5bc1937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6575"/>
            <a:ext cx="12192000" cy="502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1f5bc1937_1_6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11f5bc1937_1_6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g211f5bc1937_1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1400"/>
            <a:ext cx="12192000" cy="613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1f5bc1937_1_73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11f5bc1937_1_73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g211f5bc1937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229075"/>
            <a:ext cx="12039600" cy="439985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11f5bc1937_1_73"/>
          <p:cNvSpPr txBox="1"/>
          <p:nvPr/>
        </p:nvSpPr>
        <p:spPr>
          <a:xfrm>
            <a:off x="521375" y="5755100"/>
            <a:ext cx="9093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https://drive.google.com/file/d/11vJB6_dlm9OgejAshBj5B-61WnQtL4N4/view?usp=sharing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18f9668dd_1_19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c18f9668dd_1_19"/>
          <p:cNvSpPr txBox="1"/>
          <p:nvPr/>
        </p:nvSpPr>
        <p:spPr>
          <a:xfrm>
            <a:off x="472075" y="307625"/>
            <a:ext cx="1092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Validación de requerimientos con wireframes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g2c18f9668dd_1_19"/>
          <p:cNvPicPr preferRelativeResize="0"/>
          <p:nvPr/>
        </p:nvPicPr>
        <p:blipFill rotWithShape="1">
          <a:blip r:embed="rId3">
            <a:alphaModFix/>
          </a:blip>
          <a:srcRect b="7960" l="42357" r="19602" t="29795"/>
          <a:stretch/>
        </p:blipFill>
        <p:spPr>
          <a:xfrm>
            <a:off x="3493263" y="1685600"/>
            <a:ext cx="488632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18f9668dd_0_0"/>
          <p:cNvSpPr/>
          <p:nvPr/>
        </p:nvSpPr>
        <p:spPr>
          <a:xfrm>
            <a:off x="1145900" y="852100"/>
            <a:ext cx="514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c18f9668dd_0_0"/>
          <p:cNvSpPr txBox="1"/>
          <p:nvPr/>
        </p:nvSpPr>
        <p:spPr>
          <a:xfrm>
            <a:off x="1053075" y="4172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r>
              <a:rPr lang="es-CO" sz="48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c18f9668dd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9" name="Google Shape;129;g2c18f9668dd_0_0"/>
          <p:cNvSpPr txBox="1"/>
          <p:nvPr/>
        </p:nvSpPr>
        <p:spPr>
          <a:xfrm>
            <a:off x="973950" y="1655850"/>
            <a:ext cx="102441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Facilitar las evidencias estratégicas con los proveedores estableciendo un sistema eficiente para la comunicación con los proveedores clave (hoteles, transportes, guías turísticos, etc.)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Organizar destinos turísticos  mediante itinerarios con información actualizada sobre los principales destinos turísticos, permitiendo la creación de estos adaptados a las necesidades y preferencias del cliente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Generar reservas por parte del cliente o usuario de forma  segura </a:t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2119bc87fc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0" y="473550"/>
            <a:ext cx="524827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119bc87fc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450" y="2542450"/>
            <a:ext cx="52578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2119bc87fc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119bc87fc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75" y="2293850"/>
            <a:ext cx="57340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2119bc87fc8_0_21"/>
          <p:cNvPicPr preferRelativeResize="0"/>
          <p:nvPr/>
        </p:nvPicPr>
        <p:blipFill rotWithShape="1">
          <a:blip r:embed="rId3">
            <a:alphaModFix/>
          </a:blip>
          <a:srcRect b="20687" l="42432" r="18767" t="31021"/>
          <a:stretch/>
        </p:blipFill>
        <p:spPr>
          <a:xfrm>
            <a:off x="152400" y="152400"/>
            <a:ext cx="507682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119bc87fc8_0_21"/>
          <p:cNvPicPr preferRelativeResize="0"/>
          <p:nvPr/>
        </p:nvPicPr>
        <p:blipFill rotWithShape="1">
          <a:blip r:embed="rId4">
            <a:alphaModFix/>
          </a:blip>
          <a:srcRect b="12975" l="44849" r="15745" t="23729"/>
          <a:stretch/>
        </p:blipFill>
        <p:spPr>
          <a:xfrm>
            <a:off x="6261550" y="1931275"/>
            <a:ext cx="47910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2119bc87fc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29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119bc87fc8_0_25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6106125" y="2862425"/>
            <a:ext cx="42672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119bc87fc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43500" cy="386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119bc87fc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425" y="2376725"/>
            <a:ext cx="5443500" cy="3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2119bc87fc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15525" cy="37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119bc87fc8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000" y="2444825"/>
            <a:ext cx="5377425" cy="3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2119bc87fc8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13" y="1581150"/>
            <a:ext cx="51339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2119bc87fc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119bc87fc8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025" y="1989225"/>
            <a:ext cx="57340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119bc87fc8_0_45"/>
          <p:cNvPicPr preferRelativeResize="0"/>
          <p:nvPr/>
        </p:nvPicPr>
        <p:blipFill rotWithShape="1">
          <a:blip r:embed="rId3">
            <a:alphaModFix/>
          </a:blip>
          <a:srcRect b="10252" l="47673" r="17236" t="25430"/>
          <a:stretch/>
        </p:blipFill>
        <p:spPr>
          <a:xfrm>
            <a:off x="152400" y="152400"/>
            <a:ext cx="466725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119bc87fc8_0_45"/>
          <p:cNvPicPr preferRelativeResize="0"/>
          <p:nvPr/>
        </p:nvPicPr>
        <p:blipFill rotWithShape="1">
          <a:blip r:embed="rId4">
            <a:alphaModFix/>
          </a:blip>
          <a:srcRect b="6481" l="35775" r="23922" t="17709"/>
          <a:stretch/>
        </p:blipFill>
        <p:spPr>
          <a:xfrm>
            <a:off x="6622975" y="1604200"/>
            <a:ext cx="4369400" cy="46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2119bc87fc8_0_49"/>
          <p:cNvPicPr preferRelativeResize="0"/>
          <p:nvPr/>
        </p:nvPicPr>
        <p:blipFill rotWithShape="1">
          <a:blip r:embed="rId3">
            <a:alphaModFix/>
          </a:blip>
          <a:srcRect b="7833" l="41197" r="20762" t="19296"/>
          <a:stretch/>
        </p:blipFill>
        <p:spPr>
          <a:xfrm>
            <a:off x="152400" y="152400"/>
            <a:ext cx="3998500" cy="43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119bc87fc8_0_49"/>
          <p:cNvPicPr preferRelativeResize="0"/>
          <p:nvPr/>
        </p:nvPicPr>
        <p:blipFill rotWithShape="1">
          <a:blip r:embed="rId4">
            <a:alphaModFix/>
          </a:blip>
          <a:srcRect b="9473" l="42186" r="26268" t="26518"/>
          <a:stretch/>
        </p:blipFill>
        <p:spPr>
          <a:xfrm>
            <a:off x="1893950" y="1490663"/>
            <a:ext cx="3390900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119bc87fc8_0_49"/>
          <p:cNvPicPr preferRelativeResize="0"/>
          <p:nvPr/>
        </p:nvPicPr>
        <p:blipFill rotWithShape="1">
          <a:blip r:embed="rId5">
            <a:alphaModFix/>
          </a:blip>
          <a:srcRect b="4402" l="36711" r="23153" t="16832"/>
          <a:stretch/>
        </p:blipFill>
        <p:spPr>
          <a:xfrm>
            <a:off x="3344775" y="2362225"/>
            <a:ext cx="321945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119bc87fc8_0_49"/>
          <p:cNvPicPr preferRelativeResize="0"/>
          <p:nvPr/>
        </p:nvPicPr>
        <p:blipFill rotWithShape="1">
          <a:blip r:embed="rId6">
            <a:alphaModFix/>
          </a:blip>
          <a:srcRect b="3753" l="34885" r="20429" t="16894"/>
          <a:stretch/>
        </p:blipFill>
        <p:spPr>
          <a:xfrm>
            <a:off x="5622250" y="603100"/>
            <a:ext cx="3998500" cy="3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119bc87fc8_0_49"/>
          <p:cNvPicPr preferRelativeResize="0"/>
          <p:nvPr/>
        </p:nvPicPr>
        <p:blipFill rotWithShape="1">
          <a:blip r:embed="rId7">
            <a:alphaModFix/>
          </a:blip>
          <a:srcRect b="4473" l="37780" r="24329" t="15927"/>
          <a:stretch/>
        </p:blipFill>
        <p:spPr>
          <a:xfrm>
            <a:off x="8650925" y="2165700"/>
            <a:ext cx="2931975" cy="34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18f9668dd_0_22"/>
          <p:cNvSpPr/>
          <p:nvPr/>
        </p:nvSpPr>
        <p:spPr>
          <a:xfrm>
            <a:off x="1239725" y="2408375"/>
            <a:ext cx="46818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c18f9668dd_0_22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sz="48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2c18f9668dd_0_22"/>
          <p:cNvSpPr txBox="1"/>
          <p:nvPr/>
        </p:nvSpPr>
        <p:spPr>
          <a:xfrm>
            <a:off x="1145900" y="3275625"/>
            <a:ext cx="991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podemos diseñar y ejecutar experiencias turísticas únicas y memorables en Bogotá, que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 nuestra ciudad , atrayendo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tanto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turistas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nacionales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contribuyendo al desarrollo económico y social de las comunidades locales?</a:t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2119bc87fc8_0_53"/>
          <p:cNvPicPr preferRelativeResize="0"/>
          <p:nvPr/>
        </p:nvPicPr>
        <p:blipFill rotWithShape="1">
          <a:blip r:embed="rId3">
            <a:alphaModFix/>
          </a:blip>
          <a:srcRect b="7833" l="41197" r="20762" t="19296"/>
          <a:stretch/>
        </p:blipFill>
        <p:spPr>
          <a:xfrm>
            <a:off x="2037350" y="593575"/>
            <a:ext cx="38004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119bc87fc8_0_53"/>
          <p:cNvPicPr preferRelativeResize="0"/>
          <p:nvPr/>
        </p:nvPicPr>
        <p:blipFill rotWithShape="1">
          <a:blip r:embed="rId4">
            <a:alphaModFix/>
          </a:blip>
          <a:srcRect b="7530" l="42248" r="25297" t="22543"/>
          <a:stretch/>
        </p:blipFill>
        <p:spPr>
          <a:xfrm>
            <a:off x="6299050" y="1808750"/>
            <a:ext cx="36861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119bc87fc8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839438"/>
            <a:ext cx="57340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11f569fe1e_0_52"/>
          <p:cNvPicPr preferRelativeResize="0"/>
          <p:nvPr/>
        </p:nvPicPr>
        <p:blipFill rotWithShape="1">
          <a:blip r:embed="rId3">
            <a:alphaModFix/>
          </a:blip>
          <a:srcRect b="8171" l="42526" r="20264" t="19253"/>
          <a:stretch/>
        </p:blipFill>
        <p:spPr>
          <a:xfrm>
            <a:off x="385000" y="224600"/>
            <a:ext cx="4829175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11f569fe1e_0_52"/>
          <p:cNvPicPr preferRelativeResize="0"/>
          <p:nvPr/>
        </p:nvPicPr>
        <p:blipFill rotWithShape="1">
          <a:blip r:embed="rId4">
            <a:alphaModFix/>
          </a:blip>
          <a:srcRect b="4045" l="39369" r="22259" t="26922"/>
          <a:stretch/>
        </p:blipFill>
        <p:spPr>
          <a:xfrm>
            <a:off x="6228350" y="1243013"/>
            <a:ext cx="432435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211f569fe1e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11f569fe1e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850" y="178870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211f569fe1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211f569fe1e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100" y="186890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211f569fe1e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211f569fe1e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11f569fe1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4050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11f569fe1e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925" y="1848850"/>
            <a:ext cx="57340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211f569fe1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211f569fe1e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11f569fe1e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325" y="2001275"/>
            <a:ext cx="57340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18f9668dd_2_11"/>
          <p:cNvSpPr/>
          <p:nvPr/>
        </p:nvSpPr>
        <p:spPr>
          <a:xfrm>
            <a:off x="1239725" y="2408375"/>
            <a:ext cx="7002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c18f9668dd_2_11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del problema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2c18f9668dd_2_11"/>
          <p:cNvSpPr txBox="1"/>
          <p:nvPr/>
        </p:nvSpPr>
        <p:spPr>
          <a:xfrm>
            <a:off x="1145900" y="3275625"/>
            <a:ext cx="9919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actualidad, los turistas enfrentan dificultades al obtener información fiable y actualizada sobre destinos turísticos, alojamientos, restaurantes y otros temas relacionados. La falta de una plataforma integral que abarque todos estos elementos dificulta la planificación de viajes y puede ocasionar experiencias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desfavorables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los usuarios.</a:t>
            </a:r>
            <a:endParaRPr i="0" sz="20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11f569fe1e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025" y="2017300"/>
            <a:ext cx="5734050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11f569fe1e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211f569fe1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11f569fe1e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925" y="211755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211f569fe1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11f569fe1e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225" y="1896975"/>
            <a:ext cx="57340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19b957dd8_0_2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119b957dd8_0_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g2119b957dd8_0_2"/>
          <p:cNvSpPr txBox="1"/>
          <p:nvPr/>
        </p:nvSpPr>
        <p:spPr>
          <a:xfrm>
            <a:off x="1415700" y="2869800"/>
            <a:ext cx="93606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Ficha Técnica Infinite Horizons</a:t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151ff09fc9_0_0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2151ff09fc9_0_0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g2151ff09fc9_0_0"/>
          <p:cNvSpPr txBox="1"/>
          <p:nvPr/>
        </p:nvSpPr>
        <p:spPr>
          <a:xfrm>
            <a:off x="4492500" y="2869800"/>
            <a:ext cx="32070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Propuesta</a:t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119b957dd8_0_1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g2119b957dd8_0_1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caso de uso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3" name="Google Shape;603;g2119b957dd8_0_14" title="casos de uso infinity horiz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100" y="948925"/>
            <a:ext cx="7583811" cy="56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1f569fe1e_0_165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211f569fe1e_0_165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0" name="Google Shape;610;g211f569fe1e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542828"/>
            <a:ext cx="3497175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11f569fe1e_0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2500" y="1354700"/>
            <a:ext cx="3497175" cy="414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11f569fe1e_0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2700" y="1395625"/>
            <a:ext cx="3497175" cy="406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11f569fe1e_0_22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211f569fe1e_0_22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9" name="Google Shape;619;g211f569fe1e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2" y="1441190"/>
            <a:ext cx="3497175" cy="397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11f569fe1e_0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2" y="1364538"/>
            <a:ext cx="3497175" cy="41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11f569fe1e_0_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4948" y="1504987"/>
            <a:ext cx="3497175" cy="384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1f569fe1e_0_231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11f569fe1e_0_231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8" name="Google Shape;628;g211f569fe1e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542825"/>
            <a:ext cx="3347143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211f569fe1e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426" y="1563375"/>
            <a:ext cx="3347150" cy="37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11f569fe1e_0_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2550" y="1569475"/>
            <a:ext cx="3347150" cy="371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1f569fe1e_0_23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211f569fe1e_0_23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7" name="Google Shape;637;g211f569fe1e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00" y="1445775"/>
            <a:ext cx="3497175" cy="396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11f569fe1e_0_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3" y="1552325"/>
            <a:ext cx="3497175" cy="375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211f569fe1e_0_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2561" y="1552325"/>
            <a:ext cx="3332716" cy="3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/>
          <p:nvPr/>
        </p:nvSpPr>
        <p:spPr>
          <a:xfrm>
            <a:off x="1236600" y="1485200"/>
            <a:ext cx="5304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1145900" y="10592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145900" y="2465875"/>
            <a:ext cx="102039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alcance de este proyecto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planeado para ser reconocido por una gran magnitud de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público y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generar un mayor  actividad en el aplicativo.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Se planea integrar toda clase de sitios turísticos (hotelería, turismo, gastronomía, etc) que se encuentren disponibles en la capital.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11f569fe1e_0_30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211f569fe1e_0_30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6" name="Google Shape;646;g211f569fe1e_0_304"/>
          <p:cNvSpPr txBox="1"/>
          <p:nvPr/>
        </p:nvSpPr>
        <p:spPr>
          <a:xfrm>
            <a:off x="4341300" y="2905650"/>
            <a:ext cx="350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Caso de Uso Extendido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19b957dd8_0_1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g2119b957dd8_0_1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MER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3" name="Google Shape;653;g2119b957dd8_0_19" title="M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138" y="1078925"/>
            <a:ext cx="10182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19b957dd8_0_38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2119b957dd8_0_38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 MR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0" name="Google Shape;660;g2119b957dd8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13" y="1449850"/>
            <a:ext cx="11619374" cy="49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19b957dd8_0_24"/>
          <p:cNvSpPr/>
          <p:nvPr/>
        </p:nvSpPr>
        <p:spPr>
          <a:xfrm>
            <a:off x="642300" y="509600"/>
            <a:ext cx="8484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2119b957dd8_0_2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Normalizaciones 1FN, 2FN y 3FN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7" name="Google Shape;667;g2119b957dd8_0_24"/>
          <p:cNvPicPr preferRelativeResize="0"/>
          <p:nvPr/>
        </p:nvPicPr>
        <p:blipFill rotWithShape="1">
          <a:blip r:embed="rId4">
            <a:alphaModFix/>
          </a:blip>
          <a:srcRect b="8572" l="-455" r="9446" t="30758"/>
          <a:stretch/>
        </p:blipFill>
        <p:spPr>
          <a:xfrm>
            <a:off x="429925" y="1395825"/>
            <a:ext cx="10585277" cy="406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11bfc7369a_0_1"/>
          <p:cNvPicPr preferRelativeResize="0"/>
          <p:nvPr/>
        </p:nvPicPr>
        <p:blipFill rotWithShape="1">
          <a:blip r:embed="rId4">
            <a:alphaModFix/>
          </a:blip>
          <a:srcRect b="21973" l="2923" r="35666" t="24744"/>
          <a:stretch/>
        </p:blipFill>
        <p:spPr>
          <a:xfrm>
            <a:off x="501750" y="606775"/>
            <a:ext cx="7154227" cy="34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211bfc7369a_0_1"/>
          <p:cNvPicPr preferRelativeResize="0"/>
          <p:nvPr/>
        </p:nvPicPr>
        <p:blipFill rotWithShape="1">
          <a:blip r:embed="rId5">
            <a:alphaModFix/>
          </a:blip>
          <a:srcRect b="8020" l="3372" r="19275" t="25308"/>
          <a:stretch/>
        </p:blipFill>
        <p:spPr>
          <a:xfrm>
            <a:off x="4550100" y="2339275"/>
            <a:ext cx="6831101" cy="3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211bfc7369a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11bfc7369a_0_1"/>
          <p:cNvSpPr txBox="1"/>
          <p:nvPr/>
        </p:nvSpPr>
        <p:spPr>
          <a:xfrm>
            <a:off x="438900" y="4762900"/>
            <a:ext cx="406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6"/>
              </a:rPr>
              <a:t>NORMALIZACION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119b957dd8_0_2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2119b957dd8_0_2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2" name="Google Shape;682;g2119b957dd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50" y="1811200"/>
            <a:ext cx="4687800" cy="4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119b957dd8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600" y="509600"/>
            <a:ext cx="4175150" cy="61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11f569fe1e_0_31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11f569fe1e_0_31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0" name="Google Shape;690;g211f569fe1e_0_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050" y="1060542"/>
            <a:ext cx="3938325" cy="578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11f569fe1e_0_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500" y="1082800"/>
            <a:ext cx="3938325" cy="57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11f569fe1e_0_32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211f569fe1e_0_32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8" name="Google Shape;698;g211f569fe1e_0_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925" y="1168000"/>
            <a:ext cx="3938325" cy="568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11f569fe1e_0_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0325" y="1126450"/>
            <a:ext cx="3938325" cy="577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1f569fe1e_0_33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211f569fe1e_0_33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g211f569fe1e_0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463" y="1449683"/>
            <a:ext cx="6627075" cy="29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211f569fe1e_0_336"/>
          <p:cNvSpPr txBox="1"/>
          <p:nvPr/>
        </p:nvSpPr>
        <p:spPr>
          <a:xfrm>
            <a:off x="4470750" y="4763500"/>
            <a:ext cx="325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Diccionario de Datos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119b957dd8_0_4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119b957dd8_0_4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clases 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4" name="Google Shape;714;g2119b957dd8_0_43" title="MRinfinityHorizone - Class Diagra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75" y="957300"/>
            <a:ext cx="10696516" cy="56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8f9668dd_2_5"/>
          <p:cNvSpPr/>
          <p:nvPr/>
        </p:nvSpPr>
        <p:spPr>
          <a:xfrm>
            <a:off x="1249826" y="24215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18f9668dd_2_5"/>
          <p:cNvSpPr txBox="1"/>
          <p:nvPr/>
        </p:nvSpPr>
        <p:spPr>
          <a:xfrm>
            <a:off x="1144325" y="19998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c18f9668dd_2_5"/>
          <p:cNvSpPr txBox="1"/>
          <p:nvPr/>
        </p:nvSpPr>
        <p:spPr>
          <a:xfrm>
            <a:off x="908000" y="3196475"/>
            <a:ext cx="1024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propósito de este proyecto consiste en solucionar la problemática de la falta de información, posibilitando a los usuarios descubrir y acceder de manera fácil a una amplia gama a sus intereses y ubicación, mejorando de esta forma su experiencia al planificar.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19b957dd8_0_52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g2119b957dd8_0_5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despliegue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1" name="Google Shape;721;g2119b957dd8_0_52" title="Deployment Diagram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75" y="1952625"/>
            <a:ext cx="104584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c18f9668dd_3_53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2c18f9668dd_3_5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8" name="Google Shape;728;g2c18f9668dd_3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c18f9668dd_3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c18f9668dd_3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f53331d5d0_1_0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1f53331d5d0_1_0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I.H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1f53331d5d0_1_0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5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sz="43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007f3d4b34_0_0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III</a:t>
            </a: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45" name="Google Shape;745;g3007f3d4b34_0_0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6" name="Google Shape;746;g3007f3d4b34_0_0"/>
          <p:cNvSpPr txBox="1"/>
          <p:nvPr/>
        </p:nvSpPr>
        <p:spPr>
          <a:xfrm>
            <a:off x="3604053" y="3463725"/>
            <a:ext cx="498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Alejandra Florez Guarnizo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Esteban Lopez Melo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Leonardo Beltran Peña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Kristin Vanessa Restrepo Moreno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Ficha: 2900612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007f3d4b34_0_7"/>
          <p:cNvSpPr txBox="1"/>
          <p:nvPr/>
        </p:nvSpPr>
        <p:spPr>
          <a:xfrm>
            <a:off x="2095562" y="568825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3" name="Google Shape;753;g3007f3d4b34_0_7"/>
          <p:cNvSpPr txBox="1"/>
          <p:nvPr/>
        </p:nvSpPr>
        <p:spPr>
          <a:xfrm>
            <a:off x="7935725" y="1245325"/>
            <a:ext cx="2311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Nombre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4" name="Google Shape;754;g3007f3d4b34_0_7"/>
          <p:cNvSpPr txBox="1"/>
          <p:nvPr/>
        </p:nvSpPr>
        <p:spPr>
          <a:xfrm>
            <a:off x="8229125" y="3722400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Frase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5" name="Google Shape;755;g3007f3d4b34_0_7"/>
          <p:cNvSpPr txBox="1"/>
          <p:nvPr/>
        </p:nvSpPr>
        <p:spPr>
          <a:xfrm>
            <a:off x="5795400" y="2049900"/>
            <a:ext cx="6396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tours, consultas, y publicación de destinos turísticos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(I.H.T)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6" name="Google Shape;756;g3007f3d4b34_0_7"/>
          <p:cNvSpPr txBox="1"/>
          <p:nvPr/>
        </p:nvSpPr>
        <p:spPr>
          <a:xfrm>
            <a:off x="7363025" y="4760525"/>
            <a:ext cx="34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stop traveling</a:t>
            </a:r>
            <a:endParaRPr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7" name="Google Shape;757;g3007f3d4b34_0_7" title="Logo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38" y="1245325"/>
            <a:ext cx="5058425" cy="52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007f3d4b34_0_30"/>
          <p:cNvSpPr/>
          <p:nvPr/>
        </p:nvSpPr>
        <p:spPr>
          <a:xfrm>
            <a:off x="808125" y="752900"/>
            <a:ext cx="3306600" cy="200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g3007f3d4b34_0_30"/>
          <p:cNvSpPr txBox="1"/>
          <p:nvPr/>
        </p:nvSpPr>
        <p:spPr>
          <a:xfrm>
            <a:off x="755550" y="267350"/>
            <a:ext cx="8187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32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Tabla de contenido</a:t>
            </a:r>
            <a:r>
              <a:rPr lang="es-CO" sz="32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4" name="Google Shape;764;g3007f3d4b34_0_30"/>
          <p:cNvSpPr txBox="1"/>
          <p:nvPr/>
        </p:nvSpPr>
        <p:spPr>
          <a:xfrm>
            <a:off x="1713900" y="1367100"/>
            <a:ext cx="6701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</a:t>
            </a: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Construcción de la base de datos usando sentencias DDL, (SQL) o Schema Validation (MongoDB)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Evidencia de la base de datos a </a:t>
            </a: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través</a:t>
            </a: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sentencias DML(SQL) revisando existencia de datos insertados, joins, consultas y subconsultas o MongoDB CRUD Operations y aggregations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Conservación</a:t>
            </a: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password o contraseñas contemplan </a:t>
            </a: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encriptación</a:t>
            </a: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datos, evidencia </a:t>
            </a: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práctica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navegable del software (Hhtml - Css)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Realización del FrontEnd Función (codificación) utilizando Framework como Bootstrap, Materialize, etc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de versiones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07f3d4b34_0_17"/>
          <p:cNvSpPr/>
          <p:nvPr/>
        </p:nvSpPr>
        <p:spPr>
          <a:xfrm>
            <a:off x="1249825" y="2171000"/>
            <a:ext cx="42366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3007f3d4b34_0_17"/>
          <p:cNvSpPr txBox="1"/>
          <p:nvPr/>
        </p:nvSpPr>
        <p:spPr>
          <a:xfrm>
            <a:off x="1145900" y="17318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 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1" name="Google Shape;771;g3007f3d4b34_0_17"/>
          <p:cNvSpPr txBox="1"/>
          <p:nvPr/>
        </p:nvSpPr>
        <p:spPr>
          <a:xfrm>
            <a:off x="1145891" y="3023111"/>
            <a:ext cx="9421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sistema de información integral que permita ofrecer experiencias turísticas personalizadas y gestionar reservas e itinerarios de manera eficiente para todo tipo de clientes, mejorando la satisfacción y facilitando la planificación de viajes.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007f3d4b34_0_23"/>
          <p:cNvSpPr/>
          <p:nvPr/>
        </p:nvSpPr>
        <p:spPr>
          <a:xfrm>
            <a:off x="1145900" y="852100"/>
            <a:ext cx="514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g3007f3d4b34_0_23"/>
          <p:cNvSpPr txBox="1"/>
          <p:nvPr/>
        </p:nvSpPr>
        <p:spPr>
          <a:xfrm>
            <a:off x="1053075" y="4172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r>
              <a:rPr lang="es-CO" sz="48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3007f3d4b34_0_23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79" name="Google Shape;779;g3007f3d4b34_0_23"/>
          <p:cNvSpPr txBox="1"/>
          <p:nvPr/>
        </p:nvSpPr>
        <p:spPr>
          <a:xfrm>
            <a:off x="973950" y="1655850"/>
            <a:ext cx="102441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Facilitar las evidencias estratégicas con los proveedores estableciendo un sistema eficiente para la comunicación con los proveedores clave (hoteles, transportes, guías turísticos, etc.)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Organizar destinos turísticos  mediante itinerarios con información actualizada sobre los principales destinos turísticos, permitiendo la creación de estos adaptados a las necesidades y preferencias del cliente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Generar reservas por parte del cliente o usuario de forma  segura </a:t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007f3d4b34_0_36"/>
          <p:cNvSpPr/>
          <p:nvPr/>
        </p:nvSpPr>
        <p:spPr>
          <a:xfrm>
            <a:off x="692575" y="782350"/>
            <a:ext cx="36663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g3007f3d4b34_0_36"/>
          <p:cNvSpPr txBox="1"/>
          <p:nvPr/>
        </p:nvSpPr>
        <p:spPr>
          <a:xfrm>
            <a:off x="774100" y="3359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de datos</a:t>
            </a:r>
            <a:r>
              <a:rPr lang="es-CO" sz="4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3007f3d4b34_0_36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87" name="Google Shape;787;g3007f3d4b34_0_36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8" name="Google Shape;788;g3007f3d4b34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63" y="1458250"/>
            <a:ext cx="9850176" cy="502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007f3d4b34_0_44"/>
          <p:cNvSpPr/>
          <p:nvPr/>
        </p:nvSpPr>
        <p:spPr>
          <a:xfrm>
            <a:off x="553100" y="666125"/>
            <a:ext cx="51891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g3007f3d4b34_0_44"/>
          <p:cNvSpPr txBox="1"/>
          <p:nvPr/>
        </p:nvSpPr>
        <p:spPr>
          <a:xfrm>
            <a:off x="471900" y="2197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Sentencias DML(SQL)</a:t>
            </a:r>
            <a:r>
              <a:rPr lang="es-CO" sz="4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3007f3d4b34_0_44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96" name="Google Shape;796;g3007f3d4b34_0_44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7" name="Google Shape;797;g3007f3d4b34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0" y="1163525"/>
            <a:ext cx="6229550" cy="34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3007f3d4b34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125" y="2994900"/>
            <a:ext cx="6278950" cy="3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3007f3d4b34_0_44"/>
          <p:cNvSpPr txBox="1"/>
          <p:nvPr/>
        </p:nvSpPr>
        <p:spPr>
          <a:xfrm>
            <a:off x="7532175" y="666125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3007f3d4b34_0_44"/>
          <p:cNvSpPr txBox="1"/>
          <p:nvPr/>
        </p:nvSpPr>
        <p:spPr>
          <a:xfrm>
            <a:off x="7202025" y="1104250"/>
            <a:ext cx="367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6"/>
              </a:rPr>
              <a:t>https://drive.google.com/drive/folders/1b_-8grGQoBlYC6nR46nAN05JRLsfFkVh?usp=sharing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8f9668dd_0_29"/>
          <p:cNvSpPr/>
          <p:nvPr/>
        </p:nvSpPr>
        <p:spPr>
          <a:xfrm>
            <a:off x="382326" y="8190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c18f9668dd_0_29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g2c18f9668d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5" y="1166100"/>
            <a:ext cx="4760500" cy="56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18f9668dd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650" y="1092175"/>
            <a:ext cx="4180915" cy="57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007f3d4b34_0_64"/>
          <p:cNvSpPr/>
          <p:nvPr/>
        </p:nvSpPr>
        <p:spPr>
          <a:xfrm>
            <a:off x="553100" y="666125"/>
            <a:ext cx="82344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g3007f3d4b34_0_64"/>
          <p:cNvSpPr txBox="1"/>
          <p:nvPr/>
        </p:nvSpPr>
        <p:spPr>
          <a:xfrm>
            <a:off x="553100" y="2197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 o contraseña</a:t>
            </a:r>
            <a:r>
              <a:rPr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(encriptación</a:t>
            </a:r>
            <a:r>
              <a:rPr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s-CO" sz="4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3007f3d4b34_0_64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08" name="Google Shape;808;g3007f3d4b34_0_64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g3007f3d4b34_0_64"/>
          <p:cNvSpPr txBox="1"/>
          <p:nvPr/>
        </p:nvSpPr>
        <p:spPr>
          <a:xfrm>
            <a:off x="7532175" y="666125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3007f3d4b34_0_64"/>
          <p:cNvSpPr txBox="1"/>
          <p:nvPr/>
        </p:nvSpPr>
        <p:spPr>
          <a:xfrm>
            <a:off x="12862800" y="3452250"/>
            <a:ext cx="36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007f3d4b34_0_79"/>
          <p:cNvSpPr/>
          <p:nvPr/>
        </p:nvSpPr>
        <p:spPr>
          <a:xfrm>
            <a:off x="553100" y="666125"/>
            <a:ext cx="58167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g3007f3d4b34_0_79"/>
          <p:cNvSpPr txBox="1"/>
          <p:nvPr/>
        </p:nvSpPr>
        <p:spPr>
          <a:xfrm>
            <a:off x="657700" y="219725"/>
            <a:ext cx="839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Css)</a:t>
            </a:r>
            <a:r>
              <a:rPr lang="es-CO" sz="4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3007f3d4b34_0_79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18" name="Google Shape;818;g3007f3d4b34_0_79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Google Shape;819;g3007f3d4b34_0_79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007f3d4b34_0_88"/>
          <p:cNvSpPr/>
          <p:nvPr/>
        </p:nvSpPr>
        <p:spPr>
          <a:xfrm>
            <a:off x="553100" y="666125"/>
            <a:ext cx="58167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g3007f3d4b34_0_88"/>
          <p:cNvSpPr txBox="1"/>
          <p:nvPr/>
        </p:nvSpPr>
        <p:spPr>
          <a:xfrm>
            <a:off x="657700" y="219725"/>
            <a:ext cx="839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</a:t>
            </a:r>
            <a:r>
              <a:rPr lang="es-CO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Función (codificación) utilizando Framework como Bootstrap, Materialize, etc</a:t>
            </a:r>
            <a:r>
              <a:rPr lang="es-CO" sz="43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s-CO" sz="4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3007f3d4b34_0_88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27" name="Google Shape;827;g3007f3d4b34_0_88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8" name="Google Shape;828;g3007f3d4b34_0_88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007f3d4b34_0_104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3007f3d4b34_0_10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5" name="Google Shape;835;g3007f3d4b34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3007f3d4b34_0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3007f3d4b34_0_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842" name="Google Shape;8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75" y="-302225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